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17"/>
  </p:notesMasterIdLst>
  <p:sldIdLst>
    <p:sldId id="283" r:id="rId2"/>
    <p:sldId id="323" r:id="rId3"/>
    <p:sldId id="325" r:id="rId4"/>
    <p:sldId id="316" r:id="rId5"/>
    <p:sldId id="324" r:id="rId6"/>
    <p:sldId id="326" r:id="rId7"/>
    <p:sldId id="258" r:id="rId8"/>
    <p:sldId id="330" r:id="rId9"/>
    <p:sldId id="333" r:id="rId10"/>
    <p:sldId id="329" r:id="rId11"/>
    <p:sldId id="334" r:id="rId12"/>
    <p:sldId id="335" r:id="rId13"/>
    <p:sldId id="327" r:id="rId14"/>
    <p:sldId id="336" r:id="rId15"/>
    <p:sldId id="29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7171"/>
    <a:srgbClr val="353216"/>
    <a:srgbClr val="F32429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433" autoAdjust="0"/>
  </p:normalViewPr>
  <p:slideViewPr>
    <p:cSldViewPr snapToGrid="0">
      <p:cViewPr varScale="1">
        <p:scale>
          <a:sx n="109" d="100"/>
          <a:sy n="109" d="100"/>
        </p:scale>
        <p:origin x="648" y="10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B74C4DD-6522-4666-A2B4-2BAAEFF64219}" type="datetime1">
              <a:rPr lang="ko-KR" altLang="en-US"/>
              <a:pPr lvl="0">
                <a:defRPr/>
              </a:pPr>
              <a:t>2020-11-16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90B4AAC-741A-47FC-AB07-9F8CC13D84D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7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267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5468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990B4AAC-741A-47FC-AB07-9F8CC13D84D1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05FD9C-8E4A-4016-8AC4-861C0540E4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8327" y="1998676"/>
            <a:ext cx="2455346" cy="245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7E02E84-960E-455D-A21E-CF2EB5674062}"/>
              </a:ext>
            </a:extLst>
          </p:cNvPr>
          <p:cNvSpPr txBox="1"/>
          <p:nvPr userDrawn="1"/>
        </p:nvSpPr>
        <p:spPr>
          <a:xfrm>
            <a:off x="579220" y="210092"/>
            <a:ext cx="8812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kern="0" dirty="0">
                <a:solidFill>
                  <a:srgbClr val="7C97C2"/>
                </a:solidFill>
              </a:rPr>
              <a:t>#IMPORT</a:t>
            </a:r>
            <a:endParaRPr lang="en-US" altLang="ko-KR" sz="1200" b="1" i="1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D7B5477-A081-4532-83EF-3A1C492D27E2}"/>
              </a:ext>
            </a:extLst>
          </p:cNvPr>
          <p:cNvGrpSpPr/>
          <p:nvPr userDrawn="1"/>
        </p:nvGrpSpPr>
        <p:grpSpPr>
          <a:xfrm>
            <a:off x="10116457" y="103051"/>
            <a:ext cx="1655980" cy="491083"/>
            <a:chOff x="1986180" y="1128932"/>
            <a:chExt cx="5524500" cy="163829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2166B1A-F70A-425D-BCB5-8E863CFA5B9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22911" t="60477" r="22089" b="25859"/>
            <a:stretch/>
          </p:blipFill>
          <p:spPr>
            <a:xfrm>
              <a:off x="1986180" y="1460500"/>
              <a:ext cx="3919320" cy="97516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DB68B55-BAEE-4DFE-BBD6-441CC05151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39970" t="31052" r="39050" b="49223"/>
            <a:stretch/>
          </p:blipFill>
          <p:spPr>
            <a:xfrm>
              <a:off x="5770780" y="1128932"/>
              <a:ext cx="1739900" cy="1638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07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9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54CA3-8D11-45CB-BD5C-FE277CB912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39FA83-DB25-42FF-A430-DEFA1F541C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A195B-155B-4E87-BB4E-9A7A4E69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87623-652D-4A21-948E-6EA859215EAB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A9BC43-77F6-4DB0-8861-F4A5359C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F2AE94-D954-40BF-AA37-64A24F6A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C3055-9A8C-4314-97C6-2A8DC8ECE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98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8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6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62:300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010411" y="5276386"/>
            <a:ext cx="642891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A9AF59-362C-4412-948B-DC2C356DEA69}"/>
              </a:ext>
            </a:extLst>
          </p:cNvPr>
          <p:cNvSpPr/>
          <p:nvPr/>
        </p:nvSpPr>
        <p:spPr>
          <a:xfrm>
            <a:off x="7340681" y="4842144"/>
            <a:ext cx="247375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rgbClr val="7C97C2"/>
                </a:solidFill>
              </a:rPr>
              <a:t>박성호</a:t>
            </a:r>
            <a:r>
              <a:rPr lang="en-US" altLang="ko-KR" sz="1400" dirty="0">
                <a:solidFill>
                  <a:srgbClr val="7C97C2"/>
                </a:solidFill>
              </a:rPr>
              <a:t>(</a:t>
            </a:r>
            <a:r>
              <a:rPr lang="ko-KR" altLang="en-US" sz="1400" dirty="0">
                <a:solidFill>
                  <a:srgbClr val="7C97C2"/>
                </a:solidFill>
              </a:rPr>
              <a:t>조장</a:t>
            </a:r>
            <a:r>
              <a:rPr lang="en-US" altLang="ko-KR" sz="1400" dirty="0">
                <a:solidFill>
                  <a:srgbClr val="7C97C2"/>
                </a:solidFill>
              </a:rPr>
              <a:t>), </a:t>
            </a:r>
            <a:r>
              <a:rPr lang="ko-KR" altLang="en-US" sz="1400" dirty="0">
                <a:solidFill>
                  <a:srgbClr val="7C97C2"/>
                </a:solidFill>
              </a:rPr>
              <a:t>안길환</a:t>
            </a:r>
            <a:r>
              <a:rPr lang="en-US" altLang="ko-KR" sz="1400" dirty="0">
                <a:solidFill>
                  <a:srgbClr val="7C97C2"/>
                </a:solidFill>
              </a:rPr>
              <a:t>, </a:t>
            </a:r>
            <a:r>
              <a:rPr lang="ko-KR" altLang="en-US" sz="1400" dirty="0">
                <a:solidFill>
                  <a:srgbClr val="7C97C2"/>
                </a:solidFill>
              </a:rPr>
              <a:t>윤현영</a:t>
            </a:r>
            <a:endParaRPr lang="en-US" altLang="ko-KR" sz="1400" dirty="0">
              <a:solidFill>
                <a:srgbClr val="7C97C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10411" y="4683207"/>
            <a:ext cx="513321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n w="12700">
                  <a:solidFill>
                    <a:srgbClr val="7C97C2"/>
                  </a:solidFill>
                </a:ln>
                <a:solidFill>
                  <a:prstClr val="white"/>
                </a:solidFill>
              </a:rPr>
              <a:t>#IMPORT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077575" y="5276386"/>
            <a:ext cx="36174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77041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11440600" y="5276386"/>
            <a:ext cx="0" cy="1592040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아시아경제 교육센터, 인공지능·빅데이터·클라우드 IT/SW분야 교육 강사 모집">
            <a:extLst>
              <a:ext uri="{FF2B5EF4-FFF2-40B4-BE49-F238E27FC236}">
                <a16:creationId xmlns:a16="http://schemas.microsoft.com/office/drawing/2014/main" id="{935997FD-D7DF-4CD1-87F8-CC4476B3A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t="11305" r="13137" b="26345"/>
          <a:stretch/>
        </p:blipFill>
        <p:spPr bwMode="auto">
          <a:xfrm>
            <a:off x="641338" y="272828"/>
            <a:ext cx="1620181" cy="2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1874AD-ADDA-4A90-BF90-CA074CF34A0B}"/>
              </a:ext>
            </a:extLst>
          </p:cNvPr>
          <p:cNvSpPr/>
          <p:nvPr/>
        </p:nvSpPr>
        <p:spPr>
          <a:xfrm>
            <a:off x="5395782" y="5336744"/>
            <a:ext cx="162018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rgbClr val="7C97C2"/>
                </a:solidFill>
              </a:rPr>
              <a:t>2020. 11. 13 (</a:t>
            </a:r>
            <a:r>
              <a:rPr lang="ko-KR" altLang="en-US" sz="1400" b="1" kern="0" dirty="0">
                <a:solidFill>
                  <a:srgbClr val="7C97C2"/>
                </a:solidFill>
              </a:rPr>
              <a:t>금</a:t>
            </a:r>
            <a:r>
              <a:rPr lang="en-US" altLang="ko-KR" sz="1400" b="1" kern="0" dirty="0">
                <a:solidFill>
                  <a:srgbClr val="7C97C2"/>
                </a:solidFill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7A6BB2-88F2-4729-973E-99B23DC35D38}"/>
              </a:ext>
            </a:extLst>
          </p:cNvPr>
          <p:cNvSpPr/>
          <p:nvPr/>
        </p:nvSpPr>
        <p:spPr>
          <a:xfrm>
            <a:off x="641338" y="827720"/>
            <a:ext cx="159655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진행보고</a:t>
            </a:r>
            <a:endParaRPr lang="en-US" altLang="ko-KR" sz="1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1186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8F8838-742B-4BE3-8679-24B788D617FA}"/>
              </a:ext>
            </a:extLst>
          </p:cNvPr>
          <p:cNvSpPr/>
          <p:nvPr/>
        </p:nvSpPr>
        <p:spPr>
          <a:xfrm>
            <a:off x="606668" y="468948"/>
            <a:ext cx="620737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 ( Google map API / React 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34B4F9-14E3-4F29-B3FE-E4E0B49EC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2313"/>
            <a:ext cx="12192000" cy="4411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40C111-E312-4AC4-8AB5-B8ED8442372A}"/>
              </a:ext>
            </a:extLst>
          </p:cNvPr>
          <p:cNvSpPr txBox="1"/>
          <p:nvPr/>
        </p:nvSpPr>
        <p:spPr>
          <a:xfrm>
            <a:off x="0" y="6199166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현 시점 </a:t>
            </a:r>
            <a:r>
              <a:rPr lang="ko-KR" altLang="en-US" b="1"/>
              <a:t>지도 개발 테스트 상황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D72B0-6E11-46D1-B1F5-EF7C90264DC8}"/>
              </a:ext>
            </a:extLst>
          </p:cNvPr>
          <p:cNvSpPr txBox="1"/>
          <p:nvPr/>
        </p:nvSpPr>
        <p:spPr>
          <a:xfrm>
            <a:off x="6814038" y="3201605"/>
            <a:ext cx="4975185" cy="64633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(start)</a:t>
            </a:r>
            <a:r>
              <a:rPr lang="ko-KR" altLang="en-US" b="1" dirty="0" err="1">
                <a:solidFill>
                  <a:schemeClr val="bg1"/>
                </a:solidFill>
              </a:rPr>
              <a:t>현위치</a:t>
            </a:r>
            <a:r>
              <a:rPr lang="en-US" altLang="ko-KR" b="1" dirty="0">
                <a:solidFill>
                  <a:schemeClr val="bg1"/>
                </a:solidFill>
              </a:rPr>
              <a:t>(</a:t>
            </a:r>
            <a:r>
              <a:rPr lang="ko-KR" altLang="en-US" b="1" dirty="0">
                <a:solidFill>
                  <a:schemeClr val="bg1"/>
                </a:solidFill>
              </a:rPr>
              <a:t>티마크호텔</a:t>
            </a:r>
            <a:r>
              <a:rPr lang="en-US" altLang="ko-KR" b="1" dirty="0">
                <a:solidFill>
                  <a:schemeClr val="bg1"/>
                </a:solidFill>
              </a:rPr>
              <a:t>) </a:t>
            </a:r>
            <a:r>
              <a:rPr lang="ko-KR" altLang="en-US" b="1" dirty="0">
                <a:solidFill>
                  <a:schemeClr val="bg1"/>
                </a:solidFill>
              </a:rPr>
              <a:t>←→ </a:t>
            </a:r>
            <a:r>
              <a:rPr lang="en-US" altLang="ko-KR" b="1" dirty="0">
                <a:solidFill>
                  <a:schemeClr val="bg1"/>
                </a:solidFill>
              </a:rPr>
              <a:t>(end)</a:t>
            </a:r>
            <a:r>
              <a:rPr lang="ko-KR" altLang="en-US" b="1" dirty="0">
                <a:solidFill>
                  <a:schemeClr val="bg1"/>
                </a:solidFill>
              </a:rPr>
              <a:t>남산타워          </a:t>
            </a:r>
            <a:r>
              <a:rPr lang="en-US" altLang="ko-KR" b="1" dirty="0">
                <a:solidFill>
                  <a:schemeClr val="bg1"/>
                </a:solidFill>
              </a:rPr>
              <a:t>	</a:t>
            </a:r>
            <a:r>
              <a:rPr lang="ko-KR" altLang="en-US" b="1" dirty="0">
                <a:solidFill>
                  <a:schemeClr val="bg1"/>
                </a:solidFill>
              </a:rPr>
              <a:t>경로 설정 및 시뮬레이션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B92CF5-D9BB-401D-AEE5-514A3732E784}"/>
              </a:ext>
            </a:extLst>
          </p:cNvPr>
          <p:cNvSpPr/>
          <p:nvPr/>
        </p:nvSpPr>
        <p:spPr>
          <a:xfrm>
            <a:off x="413525" y="981325"/>
            <a:ext cx="159655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진행 완료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1153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D01411-6B90-4269-AD75-FCBB00D5A55C}"/>
              </a:ext>
            </a:extLst>
          </p:cNvPr>
          <p:cNvSpPr/>
          <p:nvPr/>
        </p:nvSpPr>
        <p:spPr>
          <a:xfrm>
            <a:off x="606668" y="468948"/>
            <a:ext cx="517867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Design ( React 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643316B-35B1-4706-AADA-C3066B312D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52" y="1088676"/>
            <a:ext cx="10942711" cy="53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39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D01411-6B90-4269-AD75-FCBB00D5A55C}"/>
              </a:ext>
            </a:extLst>
          </p:cNvPr>
          <p:cNvSpPr/>
          <p:nvPr/>
        </p:nvSpPr>
        <p:spPr>
          <a:xfrm>
            <a:off x="606668" y="468948"/>
            <a:ext cx="517867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Design ( React 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A3DE602-A3CA-425A-945D-2DCD0D5275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313" r="92" b="4704"/>
          <a:stretch/>
        </p:blipFill>
        <p:spPr>
          <a:xfrm>
            <a:off x="721300" y="1088676"/>
            <a:ext cx="10942711" cy="530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58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3D01411-6B90-4269-AD75-FCBB00D5A55C}"/>
              </a:ext>
            </a:extLst>
          </p:cNvPr>
          <p:cNvSpPr/>
          <p:nvPr/>
        </p:nvSpPr>
        <p:spPr>
          <a:xfrm>
            <a:off x="606668" y="468948"/>
            <a:ext cx="517867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Design ( React 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ACEFB3EF-85B6-4CFD-A54E-FB09CD46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25" y="1043914"/>
            <a:ext cx="10445811" cy="534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827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#IMPORT </a:t>
            </a:r>
          </a:p>
          <a:p>
            <a:r>
              <a:rPr lang="en-US" altLang="ko-KR" sz="900" kern="0" dirty="0">
                <a:solidFill>
                  <a:srgbClr val="7C97C2"/>
                </a:solidFill>
              </a:rPr>
              <a:t>Overseas Emergency Contact Network</a:t>
            </a:r>
            <a:endParaRPr lang="en-US" altLang="ko-KR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717800" y="1228725"/>
            <a:ext cx="7870621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0" y="2726933"/>
            <a:ext cx="12192000" cy="1861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8800" b="1" kern="0" dirty="0">
                <a:ln w="12700">
                  <a:noFill/>
                </a:ln>
                <a:solidFill>
                  <a:srgbClr val="7C97C2"/>
                </a:solidFill>
                <a:hlinkClick r:id="rId3"/>
              </a:rPr>
              <a:t>SafeNote</a:t>
            </a:r>
            <a:endParaRPr lang="en-US" altLang="ko-KR" sz="8800" b="1" kern="0" dirty="0">
              <a:ln w="12700">
                <a:noFill/>
              </a:ln>
              <a:solidFill>
                <a:srgbClr val="7C97C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87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#IMPORT </a:t>
            </a:r>
          </a:p>
          <a:p>
            <a:r>
              <a:rPr lang="en-US" altLang="ko-KR" sz="900" kern="0" dirty="0">
                <a:solidFill>
                  <a:srgbClr val="7C97C2"/>
                </a:solidFill>
              </a:rPr>
              <a:t>Overseas Emergency Contact Network</a:t>
            </a:r>
            <a:endParaRPr lang="en-US" altLang="ko-KR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717800" y="1228725"/>
            <a:ext cx="7870621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0" y="2726933"/>
            <a:ext cx="12192000" cy="18619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8800" b="1" kern="0" dirty="0">
                <a:ln w="12700">
                  <a:noFill/>
                </a:ln>
                <a:solidFill>
                  <a:srgbClr val="7C97C2"/>
                </a:solidFill>
              </a:rPr>
              <a:t>Q</a:t>
            </a:r>
            <a:r>
              <a:rPr lang="ko-KR" altLang="en-US" sz="8800" b="1" kern="0" dirty="0">
                <a:ln w="12700">
                  <a:noFill/>
                </a:ln>
                <a:solidFill>
                  <a:srgbClr val="7C97C2"/>
                </a:solidFill>
              </a:rPr>
              <a:t> </a:t>
            </a:r>
            <a:r>
              <a:rPr lang="en-US" altLang="ko-KR" sz="8800" b="1" kern="0" dirty="0">
                <a:ln w="12700">
                  <a:noFill/>
                </a:ln>
                <a:solidFill>
                  <a:srgbClr val="7C97C2"/>
                </a:solidFill>
              </a:rPr>
              <a:t>&amp;</a:t>
            </a:r>
            <a:r>
              <a:rPr lang="ko-KR" altLang="en-US" sz="8800" b="1" kern="0" dirty="0">
                <a:ln w="12700">
                  <a:noFill/>
                </a:ln>
                <a:solidFill>
                  <a:srgbClr val="7C97C2"/>
                </a:solidFill>
              </a:rPr>
              <a:t> </a:t>
            </a:r>
            <a:r>
              <a:rPr lang="en-US" altLang="ko-KR" sz="8800" b="1" kern="0" dirty="0">
                <a:ln w="12700">
                  <a:noFill/>
                </a:ln>
                <a:solidFill>
                  <a:srgbClr val="7C97C2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4820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6335" y="1252636"/>
            <a:ext cx="9779329" cy="50660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BE360FA-FC70-4732-A097-B26D232D9B1D}"/>
              </a:ext>
            </a:extLst>
          </p:cNvPr>
          <p:cNvSpPr/>
          <p:nvPr/>
        </p:nvSpPr>
        <p:spPr>
          <a:xfrm>
            <a:off x="606668" y="468948"/>
            <a:ext cx="37191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WBS (Plan)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00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E360FA-FC70-4732-A097-B26D232D9B1D}"/>
              </a:ext>
            </a:extLst>
          </p:cNvPr>
          <p:cNvSpPr/>
          <p:nvPr/>
        </p:nvSpPr>
        <p:spPr>
          <a:xfrm>
            <a:off x="606668" y="468948"/>
            <a:ext cx="37191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WBS (progress)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2B92F8-8F75-4E95-A4BC-1CB4853CF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452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53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A44418-6E07-47E6-8219-BD9239D91983}"/>
              </a:ext>
            </a:extLst>
          </p:cNvPr>
          <p:cNvSpPr/>
          <p:nvPr/>
        </p:nvSpPr>
        <p:spPr>
          <a:xfrm>
            <a:off x="606668" y="468948"/>
            <a:ext cx="37191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( DB /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Restfull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7B87498F-2611-4FF6-A431-6906C4BCB8A7}"/>
              </a:ext>
            </a:extLst>
          </p:cNvPr>
          <p:cNvSpPr/>
          <p:nvPr/>
        </p:nvSpPr>
        <p:spPr>
          <a:xfrm>
            <a:off x="1923295" y="3141579"/>
            <a:ext cx="3404844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클라우드 인프라 구축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데이터베이스 설치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DRF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관리자 계정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/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페이지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DB, DRF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연동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</a:t>
            </a:r>
            <a:r>
              <a:rPr lang="en-US" altLang="ko-KR" b="1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GitHUB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공유 완료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95BF5453-6B43-4485-8463-8661F2544B70}"/>
              </a:ext>
            </a:extLst>
          </p:cNvPr>
          <p:cNvSpPr/>
          <p:nvPr/>
        </p:nvSpPr>
        <p:spPr>
          <a:xfrm>
            <a:off x="6553202" y="3141579"/>
            <a:ext cx="4261338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ㆍ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스키마 변경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ㆍ테이블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별 데이터 준비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ㆍ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데이터 삽입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ㆍ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API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서비스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모델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시리얼라이저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뷰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D7935EE8-36BD-4F4F-B01E-1438EA06D4E4}"/>
              </a:ext>
            </a:extLst>
          </p:cNvPr>
          <p:cNvSpPr/>
          <p:nvPr/>
        </p:nvSpPr>
        <p:spPr>
          <a:xfrm>
            <a:off x="2620818" y="2235764"/>
            <a:ext cx="159655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진행 완료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45BA6287-BBF1-42EF-AEFD-673919AA88BB}"/>
              </a:ext>
            </a:extLst>
          </p:cNvPr>
          <p:cNvSpPr/>
          <p:nvPr/>
        </p:nvSpPr>
        <p:spPr>
          <a:xfrm>
            <a:off x="7090242" y="2247693"/>
            <a:ext cx="159655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진행 중</a:t>
            </a:r>
            <a:endParaRPr lang="en-US" altLang="ko-KR" b="1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8823673-4336-49F6-9239-F5FE3E7334F0}"/>
              </a:ext>
            </a:extLst>
          </p:cNvPr>
          <p:cNvSpPr/>
          <p:nvPr/>
        </p:nvSpPr>
        <p:spPr>
          <a:xfrm>
            <a:off x="7156936" y="1441939"/>
            <a:ext cx="3719147" cy="4967654"/>
          </a:xfrm>
          <a:prstGeom prst="roundRect">
            <a:avLst>
              <a:gd name="adj" fmla="val 981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A44418-6E07-47E6-8219-BD9239D91983}"/>
              </a:ext>
            </a:extLst>
          </p:cNvPr>
          <p:cNvSpPr/>
          <p:nvPr/>
        </p:nvSpPr>
        <p:spPr>
          <a:xfrm>
            <a:off x="606668" y="468948"/>
            <a:ext cx="37191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( DB /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Restfull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464C5DC0-73B8-4B49-9809-A923BAA01186}"/>
              </a:ext>
            </a:extLst>
          </p:cNvPr>
          <p:cNvSpPr/>
          <p:nvPr/>
        </p:nvSpPr>
        <p:spPr>
          <a:xfrm>
            <a:off x="5155863" y="4000503"/>
            <a:ext cx="2875085" cy="0"/>
          </a:xfrm>
          <a:custGeom>
            <a:avLst/>
            <a:gdLst>
              <a:gd name="connsiteX0" fmla="*/ 0 w 2875085"/>
              <a:gd name="connsiteY0" fmla="*/ 0 h 0"/>
              <a:gd name="connsiteX1" fmla="*/ 2875085 w 287508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875085">
                <a:moveTo>
                  <a:pt x="0" y="0"/>
                </a:moveTo>
                <a:lnTo>
                  <a:pt x="2875085" y="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BA0FAE-1868-40E4-97E5-D5007CDF6583}"/>
              </a:ext>
            </a:extLst>
          </p:cNvPr>
          <p:cNvSpPr/>
          <p:nvPr/>
        </p:nvSpPr>
        <p:spPr>
          <a:xfrm>
            <a:off x="1250367" y="2171703"/>
            <a:ext cx="3719147" cy="3982916"/>
          </a:xfrm>
          <a:prstGeom prst="rect">
            <a:avLst/>
          </a:prstGeom>
          <a:noFill/>
          <a:ln w="28575">
            <a:solidFill>
              <a:srgbClr val="F32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3C8AD60-DCFC-466F-AA50-E89D3FD5A1AF}"/>
              </a:ext>
            </a:extLst>
          </p:cNvPr>
          <p:cNvGrpSpPr/>
          <p:nvPr/>
        </p:nvGrpSpPr>
        <p:grpSpPr>
          <a:xfrm>
            <a:off x="1018371" y="1951268"/>
            <a:ext cx="674214" cy="643608"/>
            <a:chOff x="2864331" y="1629052"/>
            <a:chExt cx="1075027" cy="1026225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A64322B-9448-4F60-A28B-EB0E8486A5A9}"/>
                </a:ext>
              </a:extLst>
            </p:cNvPr>
            <p:cNvSpPr/>
            <p:nvPr/>
          </p:nvSpPr>
          <p:spPr>
            <a:xfrm>
              <a:off x="2864331" y="1629052"/>
              <a:ext cx="1075027" cy="102622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324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5B5BAA63-3458-4F62-AD6B-83143E47F5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08" t="46095" r="19468" b="9852"/>
            <a:stretch/>
          </p:blipFill>
          <p:spPr bwMode="auto">
            <a:xfrm>
              <a:off x="2912856" y="1997102"/>
              <a:ext cx="972969" cy="388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1801C9-0F8B-4112-AEF5-98FCBDE5B76B}"/>
              </a:ext>
            </a:extLst>
          </p:cNvPr>
          <p:cNvSpPr/>
          <p:nvPr/>
        </p:nvSpPr>
        <p:spPr>
          <a:xfrm>
            <a:off x="1766978" y="2939519"/>
            <a:ext cx="2611221" cy="2751993"/>
          </a:xfrm>
          <a:prstGeom prst="rect">
            <a:avLst/>
          </a:prstGeom>
          <a:noFill/>
          <a:ln w="19050">
            <a:solidFill>
              <a:srgbClr val="35321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FE025D-F03C-478C-AE04-450D8B8F7242}"/>
              </a:ext>
            </a:extLst>
          </p:cNvPr>
          <p:cNvSpPr txBox="1"/>
          <p:nvPr/>
        </p:nvSpPr>
        <p:spPr>
          <a:xfrm>
            <a:off x="5155863" y="4298344"/>
            <a:ext cx="1775315" cy="551177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40404"/>
                </a:solidFill>
              </a:rPr>
              <a:t>VCN</a:t>
            </a:r>
          </a:p>
          <a:p>
            <a:pPr>
              <a:lnSpc>
                <a:spcPct val="150000"/>
              </a:lnSpc>
            </a:pPr>
            <a:r>
              <a:rPr lang="en-US" altLang="ko-KR" sz="900" b="0" i="0" dirty="0">
                <a:solidFill>
                  <a:srgbClr val="333333"/>
                </a:solidFill>
                <a:effectLst/>
                <a:latin typeface="Helvetica Neue"/>
              </a:rPr>
              <a:t>10.0.0.3 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Helvetica Neue"/>
              </a:rPr>
              <a:t>↔  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Helvetica Neue"/>
              </a:rPr>
              <a:t>193.122.101.173</a:t>
            </a:r>
            <a:endParaRPr lang="ko-KR" altLang="en-US" sz="9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556713B-EA84-4E37-9FC9-BDD9E510EE9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42" b="92151" l="8242" r="90385">
                        <a14:foregroundMark x1="28297" y1="30814" x2="80220" y2="71802"/>
                        <a14:foregroundMark x1="36538" y1="30814" x2="26923" y2="61628"/>
                        <a14:foregroundMark x1="26923" y1="61628" x2="28022" y2="62791"/>
                        <a14:foregroundMark x1="30220" y1="58721" x2="54396" y2="72965"/>
                        <a14:foregroundMark x1="54396" y1="72965" x2="54396" y2="75291"/>
                        <a14:foregroundMark x1="51099" y1="77035" x2="70055" y2="58721"/>
                        <a14:foregroundMark x1="66484" y1="35174" x2="70055" y2="50872"/>
                        <a14:foregroundMark x1="70055" y1="50872" x2="69505" y2="60465"/>
                        <a14:foregroundMark x1="36264" y1="34593" x2="65385" y2="31686"/>
                        <a14:foregroundMark x1="65385" y1="31686" x2="66484" y2="34302"/>
                        <a14:foregroundMark x1="44505" y1="56977" x2="65110" y2="36628"/>
                        <a14:foregroundMark x1="65110" y1="36628" x2="65385" y2="34302"/>
                        <a14:foregroundMark x1="35440" y1="63081" x2="51374" y2="74709"/>
                        <a14:foregroundMark x1="37363" y1="38953" x2="50824" y2="72674"/>
                        <a14:foregroundMark x1="47802" y1="55814" x2="63187" y2="55814"/>
                        <a14:foregroundMark x1="63187" y1="55814" x2="68956" y2="58430"/>
                        <a14:foregroundMark x1="47253" y1="4942" x2="50000" y2="4942"/>
                        <a14:foregroundMark x1="89835" y1="52907" x2="90385" y2="44186"/>
                        <a14:foregroundMark x1="8242" y1="56686" x2="8791" y2="45349"/>
                        <a14:foregroundMark x1="43407" y1="92151" x2="53846" y2="915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26109" y="3631178"/>
            <a:ext cx="885234" cy="8365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9E47A0-5FF4-4E2A-B39E-1B3406DF339D}"/>
              </a:ext>
            </a:extLst>
          </p:cNvPr>
          <p:cNvSpPr txBox="1"/>
          <p:nvPr/>
        </p:nvSpPr>
        <p:spPr>
          <a:xfrm>
            <a:off x="1766978" y="2214199"/>
            <a:ext cx="2332095" cy="333617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40404"/>
                </a:solidFill>
              </a:rPr>
              <a:t>Oracle</a:t>
            </a:r>
            <a:r>
              <a:rPr lang="ko-KR" altLang="en-US" sz="1200" b="1" dirty="0">
                <a:solidFill>
                  <a:srgbClr val="040404"/>
                </a:solidFill>
              </a:rPr>
              <a:t> </a:t>
            </a:r>
            <a:r>
              <a:rPr lang="en-US" altLang="ko-KR" sz="1200" b="1" dirty="0">
                <a:solidFill>
                  <a:srgbClr val="040404"/>
                </a:solidFill>
              </a:rPr>
              <a:t>Cloud</a:t>
            </a:r>
            <a:r>
              <a:rPr lang="ko-KR" altLang="en-US" sz="1200" b="1" dirty="0">
                <a:solidFill>
                  <a:srgbClr val="040404"/>
                </a:solidFill>
              </a:rPr>
              <a:t> </a:t>
            </a:r>
            <a:r>
              <a:rPr lang="en-US" altLang="ko-KR" sz="1200" b="1" dirty="0">
                <a:solidFill>
                  <a:srgbClr val="040404"/>
                </a:solidFill>
              </a:rPr>
              <a:t> Seoul REGION</a:t>
            </a:r>
            <a:endParaRPr lang="ko-KR" altLang="en-US" sz="9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ECA391-8DD6-408E-894D-41C272DB14C4}"/>
              </a:ext>
            </a:extLst>
          </p:cNvPr>
          <p:cNvSpPr txBox="1"/>
          <p:nvPr/>
        </p:nvSpPr>
        <p:spPr>
          <a:xfrm>
            <a:off x="1866296" y="5236939"/>
            <a:ext cx="2406488" cy="27699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40404"/>
                </a:solidFill>
              </a:rPr>
              <a:t>Oracle</a:t>
            </a:r>
            <a:r>
              <a:rPr lang="ko-KR" altLang="en-US" sz="1200" b="1" dirty="0">
                <a:solidFill>
                  <a:srgbClr val="040404"/>
                </a:solidFill>
              </a:rPr>
              <a:t> </a:t>
            </a:r>
            <a:r>
              <a:rPr lang="en-US" altLang="ko-KR" sz="1200" b="1" dirty="0">
                <a:solidFill>
                  <a:srgbClr val="040404"/>
                </a:solidFill>
              </a:rPr>
              <a:t>Cloud</a:t>
            </a:r>
            <a:r>
              <a:rPr lang="ko-KR" altLang="en-US" sz="1200" b="1" dirty="0">
                <a:solidFill>
                  <a:srgbClr val="040404"/>
                </a:solidFill>
              </a:rPr>
              <a:t> </a:t>
            </a:r>
            <a:r>
              <a:rPr lang="en-US" altLang="ko-KR" sz="1200" b="1" dirty="0">
                <a:solidFill>
                  <a:srgbClr val="040404"/>
                </a:solidFill>
              </a:rPr>
              <a:t> instance (VM)</a:t>
            </a:r>
            <a:endParaRPr lang="ko-KR" altLang="en-US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2878EC-7035-41BE-A336-14575034B499}"/>
              </a:ext>
            </a:extLst>
          </p:cNvPr>
          <p:cNvSpPr txBox="1"/>
          <p:nvPr/>
        </p:nvSpPr>
        <p:spPr>
          <a:xfrm>
            <a:off x="1843692" y="2959876"/>
            <a:ext cx="1263044" cy="481029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333333"/>
                </a:solidFill>
                <a:latin typeface="Helvetica Neue"/>
              </a:rPr>
              <a:t>Ubuntu 20.04.1 LTS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rgbClr val="333333"/>
                </a:solidFill>
                <a:latin typeface="Helvetica Neue"/>
              </a:rPr>
              <a:t>IP</a:t>
            </a:r>
            <a:r>
              <a:rPr lang="ko-KR" altLang="en-US" sz="9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sz="900" dirty="0">
                <a:solidFill>
                  <a:srgbClr val="333333"/>
                </a:solidFill>
                <a:latin typeface="Helvetica Neue"/>
              </a:rPr>
              <a:t>:</a:t>
            </a:r>
            <a:r>
              <a:rPr lang="ko-KR" altLang="en-US" sz="9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Helvetica Neue"/>
              </a:rPr>
              <a:t>10.0.0.3</a:t>
            </a:r>
            <a:endParaRPr lang="ko-KR" altLang="en-US" sz="900" dirty="0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76218C66-FF56-458C-8B7F-4D7AE91E4FEF}"/>
              </a:ext>
            </a:extLst>
          </p:cNvPr>
          <p:cNvGrpSpPr/>
          <p:nvPr/>
        </p:nvGrpSpPr>
        <p:grpSpPr>
          <a:xfrm>
            <a:off x="2480456" y="3683228"/>
            <a:ext cx="1178168" cy="1261169"/>
            <a:chOff x="1758463" y="3242567"/>
            <a:chExt cx="1178168" cy="1261169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566F0A07-3ADA-4267-AD76-B3FEF8367A0A}"/>
                </a:ext>
              </a:extLst>
            </p:cNvPr>
            <p:cNvGrpSpPr/>
            <p:nvPr/>
          </p:nvGrpSpPr>
          <p:grpSpPr>
            <a:xfrm>
              <a:off x="1861094" y="3242567"/>
              <a:ext cx="997664" cy="952375"/>
              <a:chOff x="6198111" y="2223329"/>
              <a:chExt cx="2091949" cy="1996985"/>
            </a:xfrm>
          </p:grpSpPr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6C57A64F-816C-4CA0-B8E2-7618502D5E1D}"/>
                  </a:ext>
                </a:extLst>
              </p:cNvPr>
              <p:cNvSpPr/>
              <p:nvPr/>
            </p:nvSpPr>
            <p:spPr>
              <a:xfrm>
                <a:off x="6198111" y="2223329"/>
                <a:ext cx="2091949" cy="199698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8E8278E0-BACC-4E7B-BA2C-3C448B4FB9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8857" y="2729127"/>
                <a:ext cx="1208830" cy="985388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1D614B9-957E-4DA0-841A-4A4A4E924B5E}"/>
                </a:ext>
              </a:extLst>
            </p:cNvPr>
            <p:cNvSpPr txBox="1"/>
            <p:nvPr/>
          </p:nvSpPr>
          <p:spPr>
            <a:xfrm>
              <a:off x="1758463" y="4229558"/>
              <a:ext cx="1178168" cy="27417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srgbClr val="333333"/>
                  </a:solidFill>
                  <a:latin typeface="Helvetica Neue"/>
                </a:rPr>
                <a:t>MariaDB 10.3.25</a:t>
              </a:r>
              <a:endParaRPr lang="ko-KR" altLang="en-US" sz="900" dirty="0"/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E1E18E07-DA2B-449D-9D55-96B4723CA9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65658" y="2725554"/>
            <a:ext cx="507914" cy="546008"/>
          </a:xfrm>
          <a:prstGeom prst="rect">
            <a:avLst/>
          </a:prstGeom>
        </p:spPr>
      </p:pic>
      <p:sp>
        <p:nvSpPr>
          <p:cNvPr id="58" name="직사각형 57">
            <a:extLst>
              <a:ext uri="{FF2B5EF4-FFF2-40B4-BE49-F238E27FC236}">
                <a16:creationId xmlns:a16="http://schemas.microsoft.com/office/drawing/2014/main" id="{CCE35F71-C55B-4AE6-AA9C-629AC98712A3}"/>
              </a:ext>
            </a:extLst>
          </p:cNvPr>
          <p:cNvSpPr/>
          <p:nvPr/>
        </p:nvSpPr>
        <p:spPr>
          <a:xfrm>
            <a:off x="7784805" y="2346615"/>
            <a:ext cx="2611221" cy="380800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8112918-3B19-4FCF-A8EA-20469966FBCC}"/>
              </a:ext>
            </a:extLst>
          </p:cNvPr>
          <p:cNvSpPr txBox="1"/>
          <p:nvPr/>
        </p:nvSpPr>
        <p:spPr>
          <a:xfrm>
            <a:off x="8100718" y="1951268"/>
            <a:ext cx="1263044" cy="304507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 dirty="0">
                <a:solidFill>
                  <a:srgbClr val="333333"/>
                </a:solidFill>
                <a:latin typeface="Helvetica Neue"/>
              </a:rPr>
              <a:t>AISIA Notebook</a:t>
            </a:r>
            <a:endParaRPr lang="ko-KR" altLang="en-US" sz="1050" b="1" dirty="0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9C68ED92-FFD9-4C46-A835-0ED318430789}"/>
              </a:ext>
            </a:extLst>
          </p:cNvPr>
          <p:cNvGrpSpPr/>
          <p:nvPr/>
        </p:nvGrpSpPr>
        <p:grpSpPr>
          <a:xfrm>
            <a:off x="7558983" y="1951268"/>
            <a:ext cx="605071" cy="577604"/>
            <a:chOff x="7367354" y="943893"/>
            <a:chExt cx="997664" cy="952375"/>
          </a:xfrm>
        </p:grpSpPr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8C3B8E87-FE56-4391-9048-5833941186DB}"/>
                </a:ext>
              </a:extLst>
            </p:cNvPr>
            <p:cNvSpPr/>
            <p:nvPr/>
          </p:nvSpPr>
          <p:spPr>
            <a:xfrm>
              <a:off x="7367354" y="943893"/>
              <a:ext cx="997664" cy="9523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6" name="그래픽 68" descr="랩톱">
              <a:extLst>
                <a:ext uri="{FF2B5EF4-FFF2-40B4-BE49-F238E27FC236}">
                  <a16:creationId xmlns:a16="http://schemas.microsoft.com/office/drawing/2014/main" id="{1298C894-1E0F-4851-9216-F69E09FA9200}"/>
                </a:ext>
              </a:extLst>
            </p:cNvPr>
            <p:cNvGrpSpPr/>
            <p:nvPr/>
          </p:nvGrpSpPr>
          <p:grpSpPr>
            <a:xfrm>
              <a:off x="7507217" y="1044062"/>
              <a:ext cx="717939" cy="717939"/>
              <a:chOff x="6265985" y="1449019"/>
              <a:chExt cx="914400" cy="914400"/>
            </a:xfrm>
            <a:solidFill>
              <a:schemeClr val="bg2">
                <a:lumMod val="50000"/>
              </a:schemeClr>
            </a:solidFill>
          </p:grpSpPr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A90B3C71-9505-4C6F-A4AA-295ADDEC4196}"/>
                  </a:ext>
                </a:extLst>
              </p:cNvPr>
              <p:cNvSpPr/>
              <p:nvPr/>
            </p:nvSpPr>
            <p:spPr>
              <a:xfrm>
                <a:off x="6399335" y="1639519"/>
                <a:ext cx="647700" cy="438150"/>
              </a:xfrm>
              <a:custGeom>
                <a:avLst/>
                <a:gdLst>
                  <a:gd name="connsiteX0" fmla="*/ 590550 w 647700"/>
                  <a:gd name="connsiteY0" fmla="*/ 381000 h 438150"/>
                  <a:gd name="connsiteX1" fmla="*/ 57150 w 647700"/>
                  <a:gd name="connsiteY1" fmla="*/ 381000 h 438150"/>
                  <a:gd name="connsiteX2" fmla="*/ 57150 w 647700"/>
                  <a:gd name="connsiteY2" fmla="*/ 57150 h 438150"/>
                  <a:gd name="connsiteX3" fmla="*/ 590550 w 647700"/>
                  <a:gd name="connsiteY3" fmla="*/ 57150 h 438150"/>
                  <a:gd name="connsiteX4" fmla="*/ 590550 w 647700"/>
                  <a:gd name="connsiteY4" fmla="*/ 381000 h 438150"/>
                  <a:gd name="connsiteX5" fmla="*/ 647700 w 647700"/>
                  <a:gd name="connsiteY5" fmla="*/ 38100 h 438150"/>
                  <a:gd name="connsiteX6" fmla="*/ 609600 w 647700"/>
                  <a:gd name="connsiteY6" fmla="*/ 0 h 438150"/>
                  <a:gd name="connsiteX7" fmla="*/ 38100 w 647700"/>
                  <a:gd name="connsiteY7" fmla="*/ 0 h 438150"/>
                  <a:gd name="connsiteX8" fmla="*/ 0 w 647700"/>
                  <a:gd name="connsiteY8" fmla="*/ 38100 h 438150"/>
                  <a:gd name="connsiteX9" fmla="*/ 0 w 647700"/>
                  <a:gd name="connsiteY9" fmla="*/ 438150 h 438150"/>
                  <a:gd name="connsiteX10" fmla="*/ 647700 w 647700"/>
                  <a:gd name="connsiteY10" fmla="*/ 438150 h 438150"/>
                  <a:gd name="connsiteX11" fmla="*/ 647700 w 647700"/>
                  <a:gd name="connsiteY11" fmla="*/ 3810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47700" h="438150">
                    <a:moveTo>
                      <a:pt x="590550" y="381000"/>
                    </a:moveTo>
                    <a:lnTo>
                      <a:pt x="57150" y="381000"/>
                    </a:lnTo>
                    <a:lnTo>
                      <a:pt x="57150" y="57150"/>
                    </a:lnTo>
                    <a:lnTo>
                      <a:pt x="590550" y="57150"/>
                    </a:lnTo>
                    <a:lnTo>
                      <a:pt x="590550" y="381000"/>
                    </a:lnTo>
                    <a:close/>
                    <a:moveTo>
                      <a:pt x="647700" y="38100"/>
                    </a:moveTo>
                    <a:cubicBezTo>
                      <a:pt x="647700" y="17145"/>
                      <a:pt x="630555" y="0"/>
                      <a:pt x="609600" y="0"/>
                    </a:cubicBezTo>
                    <a:lnTo>
                      <a:pt x="38100" y="0"/>
                    </a:lnTo>
                    <a:cubicBezTo>
                      <a:pt x="17145" y="0"/>
                      <a:pt x="0" y="17145"/>
                      <a:pt x="0" y="38100"/>
                    </a:cubicBezTo>
                    <a:lnTo>
                      <a:pt x="0" y="438150"/>
                    </a:lnTo>
                    <a:lnTo>
                      <a:pt x="647700" y="438150"/>
                    </a:lnTo>
                    <a:lnTo>
                      <a:pt x="647700" y="381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78" name="자유형: 도형 77">
                <a:extLst>
                  <a:ext uri="{FF2B5EF4-FFF2-40B4-BE49-F238E27FC236}">
                    <a16:creationId xmlns:a16="http://schemas.microsoft.com/office/drawing/2014/main" id="{038C473C-7401-4388-901B-B8008060F4B9}"/>
                  </a:ext>
                </a:extLst>
              </p:cNvPr>
              <p:cNvSpPr/>
              <p:nvPr/>
            </p:nvSpPr>
            <p:spPr>
              <a:xfrm>
                <a:off x="6285035" y="2115769"/>
                <a:ext cx="876300" cy="57150"/>
              </a:xfrm>
              <a:custGeom>
                <a:avLst/>
                <a:gdLst>
                  <a:gd name="connsiteX0" fmla="*/ 495300 w 876300"/>
                  <a:gd name="connsiteY0" fmla="*/ 0 h 57150"/>
                  <a:gd name="connsiteX1" fmla="*/ 495300 w 876300"/>
                  <a:gd name="connsiteY1" fmla="*/ 9525 h 57150"/>
                  <a:gd name="connsiteX2" fmla="*/ 485775 w 876300"/>
                  <a:gd name="connsiteY2" fmla="*/ 19050 h 57150"/>
                  <a:gd name="connsiteX3" fmla="*/ 390525 w 876300"/>
                  <a:gd name="connsiteY3" fmla="*/ 19050 h 57150"/>
                  <a:gd name="connsiteX4" fmla="*/ 381000 w 876300"/>
                  <a:gd name="connsiteY4" fmla="*/ 9525 h 57150"/>
                  <a:gd name="connsiteX5" fmla="*/ 381000 w 876300"/>
                  <a:gd name="connsiteY5" fmla="*/ 0 h 57150"/>
                  <a:gd name="connsiteX6" fmla="*/ 0 w 876300"/>
                  <a:gd name="connsiteY6" fmla="*/ 0 h 57150"/>
                  <a:gd name="connsiteX7" fmla="*/ 0 w 876300"/>
                  <a:gd name="connsiteY7" fmla="*/ 19050 h 57150"/>
                  <a:gd name="connsiteX8" fmla="*/ 38100 w 876300"/>
                  <a:gd name="connsiteY8" fmla="*/ 57150 h 57150"/>
                  <a:gd name="connsiteX9" fmla="*/ 838200 w 876300"/>
                  <a:gd name="connsiteY9" fmla="*/ 57150 h 57150"/>
                  <a:gd name="connsiteX10" fmla="*/ 876300 w 876300"/>
                  <a:gd name="connsiteY10" fmla="*/ 19050 h 57150"/>
                  <a:gd name="connsiteX11" fmla="*/ 876300 w 876300"/>
                  <a:gd name="connsiteY11" fmla="*/ 0 h 57150"/>
                  <a:gd name="connsiteX12" fmla="*/ 495300 w 876300"/>
                  <a:gd name="connsiteY12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76300" h="57150">
                    <a:moveTo>
                      <a:pt x="495300" y="0"/>
                    </a:moveTo>
                    <a:lnTo>
                      <a:pt x="495300" y="9525"/>
                    </a:lnTo>
                    <a:cubicBezTo>
                      <a:pt x="495300" y="15240"/>
                      <a:pt x="491490" y="19050"/>
                      <a:pt x="485775" y="19050"/>
                    </a:cubicBezTo>
                    <a:lnTo>
                      <a:pt x="390525" y="19050"/>
                    </a:lnTo>
                    <a:cubicBezTo>
                      <a:pt x="384810" y="19050"/>
                      <a:pt x="381000" y="15240"/>
                      <a:pt x="381000" y="9525"/>
                    </a:cubicBezTo>
                    <a:lnTo>
                      <a:pt x="381000" y="0"/>
                    </a:lnTo>
                    <a:lnTo>
                      <a:pt x="0" y="0"/>
                    </a:lnTo>
                    <a:lnTo>
                      <a:pt x="0" y="19050"/>
                    </a:lnTo>
                    <a:cubicBezTo>
                      <a:pt x="0" y="40005"/>
                      <a:pt x="17145" y="57150"/>
                      <a:pt x="38100" y="57150"/>
                    </a:cubicBezTo>
                    <a:lnTo>
                      <a:pt x="838200" y="57150"/>
                    </a:lnTo>
                    <a:cubicBezTo>
                      <a:pt x="859155" y="57150"/>
                      <a:pt x="876300" y="40005"/>
                      <a:pt x="876300" y="19050"/>
                    </a:cubicBezTo>
                    <a:lnTo>
                      <a:pt x="876300" y="0"/>
                    </a:lnTo>
                    <a:lnTo>
                      <a:pt x="49530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87EF3F73-AF07-49B8-941C-E8CE9CD61144}"/>
              </a:ext>
            </a:extLst>
          </p:cNvPr>
          <p:cNvGrpSpPr/>
          <p:nvPr/>
        </p:nvGrpSpPr>
        <p:grpSpPr>
          <a:xfrm>
            <a:off x="8015730" y="2752073"/>
            <a:ext cx="2131506" cy="1298951"/>
            <a:chOff x="7824316" y="2870190"/>
            <a:chExt cx="2131506" cy="129895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FB16D3-039C-4835-BD97-00A7D1E01169}"/>
                </a:ext>
              </a:extLst>
            </p:cNvPr>
            <p:cNvSpPr txBox="1"/>
            <p:nvPr/>
          </p:nvSpPr>
          <p:spPr>
            <a:xfrm>
              <a:off x="8312965" y="3894963"/>
              <a:ext cx="1178168" cy="27417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900" dirty="0">
                  <a:solidFill>
                    <a:srgbClr val="333333"/>
                  </a:solidFill>
                  <a:latin typeface="Helvetica Neue"/>
                </a:rPr>
                <a:t>DRF 3.11.1</a:t>
              </a:r>
              <a:endParaRPr lang="ko-KR" altLang="en-US" sz="900" dirty="0"/>
            </a:p>
          </p:txBody>
        </p:sp>
        <p:pic>
          <p:nvPicPr>
            <p:cNvPr id="1028" name="Picture 4" descr="Django Rest Framework 3 훑어보기">
              <a:extLst>
                <a:ext uri="{FF2B5EF4-FFF2-40B4-BE49-F238E27FC236}">
                  <a16:creationId xmlns:a16="http://schemas.microsoft.com/office/drawing/2014/main" id="{345C21A0-577C-4967-9575-961E5020D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4316" y="2870190"/>
              <a:ext cx="2131506" cy="941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57F9A2-8268-4944-B839-79FBC9F1C9D7}"/>
              </a:ext>
            </a:extLst>
          </p:cNvPr>
          <p:cNvSpPr/>
          <p:nvPr/>
        </p:nvSpPr>
        <p:spPr>
          <a:xfrm>
            <a:off x="413525" y="981325"/>
            <a:ext cx="159655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진행 완료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CC1B73-B85F-4B42-ADF7-46456B1E81E8}"/>
              </a:ext>
            </a:extLst>
          </p:cNvPr>
          <p:cNvSpPr txBox="1"/>
          <p:nvPr/>
        </p:nvSpPr>
        <p:spPr>
          <a:xfrm>
            <a:off x="9822141" y="1552625"/>
            <a:ext cx="939641" cy="333617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40404"/>
                </a:solidFill>
              </a:rPr>
              <a:t>Git hub</a:t>
            </a:r>
            <a:endParaRPr lang="ko-KR" altLang="en-US" sz="900" dirty="0"/>
          </a:p>
        </p:txBody>
      </p:sp>
      <p:pic>
        <p:nvPicPr>
          <p:cNvPr id="1026" name="Picture 2" descr="NOMADCODERS ReactJS Challenge - Day3 - ALLEY">
            <a:extLst>
              <a:ext uri="{FF2B5EF4-FFF2-40B4-BE49-F238E27FC236}">
                <a16:creationId xmlns:a16="http://schemas.microsoft.com/office/drawing/2014/main" id="{561A5F54-613B-442F-B44F-3A5DC45E9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6" r="15116"/>
          <a:stretch/>
        </p:blipFill>
        <p:spPr bwMode="auto">
          <a:xfrm>
            <a:off x="8230046" y="4511397"/>
            <a:ext cx="1777108" cy="845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8F2430-22EB-4CF8-B173-2EA1E1B52AF0}"/>
              </a:ext>
            </a:extLst>
          </p:cNvPr>
          <p:cNvSpPr txBox="1"/>
          <p:nvPr/>
        </p:nvSpPr>
        <p:spPr>
          <a:xfrm>
            <a:off x="8504379" y="5481784"/>
            <a:ext cx="1178168" cy="274178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rgbClr val="333333"/>
                </a:solidFill>
                <a:latin typeface="Helvetica Neue"/>
              </a:rPr>
              <a:t>React 17.0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93244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A44418-6E07-47E6-8219-BD9239D91983}"/>
              </a:ext>
            </a:extLst>
          </p:cNvPr>
          <p:cNvSpPr/>
          <p:nvPr/>
        </p:nvSpPr>
        <p:spPr>
          <a:xfrm>
            <a:off x="606668" y="468948"/>
            <a:ext cx="3719147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Cloud ( DB /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Restfull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CD1BF9-DA52-4325-9252-5683FBFD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836" y="1201519"/>
            <a:ext cx="7423230" cy="518753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887C5-CBCF-4E14-9A3F-B771A9F90C8F}"/>
              </a:ext>
            </a:extLst>
          </p:cNvPr>
          <p:cNvSpPr/>
          <p:nvPr/>
        </p:nvSpPr>
        <p:spPr>
          <a:xfrm>
            <a:off x="2681654" y="5583983"/>
            <a:ext cx="2066192" cy="465807"/>
          </a:xfrm>
          <a:prstGeom prst="rect">
            <a:avLst/>
          </a:prstGeom>
          <a:noFill/>
          <a:ln w="57150">
            <a:solidFill>
              <a:srgbClr val="F32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FF5F35-72B4-4AF1-B24F-E5687415B4F1}"/>
              </a:ext>
            </a:extLst>
          </p:cNvPr>
          <p:cNvSpPr/>
          <p:nvPr/>
        </p:nvSpPr>
        <p:spPr>
          <a:xfrm>
            <a:off x="4747846" y="3921369"/>
            <a:ext cx="1371600" cy="2347546"/>
          </a:xfrm>
          <a:prstGeom prst="rect">
            <a:avLst/>
          </a:prstGeom>
          <a:noFill/>
          <a:ln w="57150">
            <a:solidFill>
              <a:srgbClr val="F32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BD4EB0-853D-4879-B7B8-81DE6219F833}"/>
              </a:ext>
            </a:extLst>
          </p:cNvPr>
          <p:cNvSpPr/>
          <p:nvPr/>
        </p:nvSpPr>
        <p:spPr>
          <a:xfrm>
            <a:off x="426107" y="1013948"/>
            <a:ext cx="159655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진행 중</a:t>
            </a:r>
            <a:endParaRPr lang="en-US" altLang="ko-KR" b="1" dirty="0">
              <a:latin typeface="+mj-lt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9907D1-03DF-49F4-83B3-971BAC63385A}"/>
              </a:ext>
            </a:extLst>
          </p:cNvPr>
          <p:cNvGrpSpPr/>
          <p:nvPr/>
        </p:nvGrpSpPr>
        <p:grpSpPr>
          <a:xfrm>
            <a:off x="8323442" y="3795284"/>
            <a:ext cx="1743750" cy="1919123"/>
            <a:chOff x="8323442" y="3795284"/>
            <a:chExt cx="1743750" cy="191912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47F8D9C-2E91-455C-A30D-17AAEEAC9E3F}"/>
                </a:ext>
              </a:extLst>
            </p:cNvPr>
            <p:cNvSpPr/>
            <p:nvPr/>
          </p:nvSpPr>
          <p:spPr>
            <a:xfrm>
              <a:off x="8323442" y="3795284"/>
              <a:ext cx="1743750" cy="1919123"/>
            </a:xfrm>
            <a:prstGeom prst="rect">
              <a:avLst/>
            </a:prstGeom>
            <a:noFill/>
            <a:ln w="57150">
              <a:solidFill>
                <a:srgbClr val="F324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88A12983-C3FE-4F3F-A875-338620467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23442" y="3795285"/>
              <a:ext cx="1743750" cy="19191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21A62DDE-24B0-4507-8906-2DF98DE259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23442" y="3795285"/>
              <a:ext cx="1743750" cy="19191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75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75E8C5A-AE12-4811-8115-0168061221B3}"/>
              </a:ext>
            </a:extLst>
          </p:cNvPr>
          <p:cNvSpPr/>
          <p:nvPr/>
        </p:nvSpPr>
        <p:spPr>
          <a:xfrm>
            <a:off x="606668" y="468948"/>
            <a:ext cx="620737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 ( Google map API / React 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A77B51-6626-4F2A-B11E-21641B5769FA}"/>
              </a:ext>
            </a:extLst>
          </p:cNvPr>
          <p:cNvSpPr/>
          <p:nvPr/>
        </p:nvSpPr>
        <p:spPr>
          <a:xfrm>
            <a:off x="1547446" y="2438195"/>
            <a:ext cx="4378569" cy="33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웹페이지에 지도 보이기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위도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경도에 따른 위치 마킹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마커 위에 팝업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주소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기능 구현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검색기능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키워드입력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주소반환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GPS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위치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버튼으로 </a:t>
            </a:r>
            <a:r>
              <a:rPr lang="ko-KR" altLang="en-US" b="1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현위치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찾기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경로탐색기능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도로인식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API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추출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거리자동측정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도로인식 후 거리측정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√ 출발지 자동화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(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현위치를 출발지로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642FD00-7B6A-4F41-AB7B-FEE55B2D6468}"/>
              </a:ext>
            </a:extLst>
          </p:cNvPr>
          <p:cNvSpPr/>
          <p:nvPr/>
        </p:nvSpPr>
        <p:spPr>
          <a:xfrm>
            <a:off x="6553202" y="2438195"/>
            <a:ext cx="4261338" cy="17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ㆍ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React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모듈화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ㆍ코드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정리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ㆍ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DB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데이터 연동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ㆍ안정화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테스트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4287E85-8848-4A25-8641-946F66E0DDE5}"/>
              </a:ext>
            </a:extLst>
          </p:cNvPr>
          <p:cNvSpPr/>
          <p:nvPr/>
        </p:nvSpPr>
        <p:spPr>
          <a:xfrm>
            <a:off x="2620818" y="1532380"/>
            <a:ext cx="159655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진행 완료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9CBF12-A543-4C47-856E-56A63F329447}"/>
              </a:ext>
            </a:extLst>
          </p:cNvPr>
          <p:cNvSpPr/>
          <p:nvPr/>
        </p:nvSpPr>
        <p:spPr>
          <a:xfrm>
            <a:off x="7090242" y="1544309"/>
            <a:ext cx="1596558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j-lt"/>
              </a:rPr>
              <a:t>진행 중</a:t>
            </a:r>
            <a:endParaRPr lang="en-US" altLang="ko-KR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8439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8F8838-742B-4BE3-8679-24B788D617FA}"/>
              </a:ext>
            </a:extLst>
          </p:cNvPr>
          <p:cNvSpPr/>
          <p:nvPr/>
        </p:nvSpPr>
        <p:spPr>
          <a:xfrm>
            <a:off x="606668" y="468948"/>
            <a:ext cx="620737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 ( Google map API / React 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B990178-F960-4955-A3D6-D0ECAF3701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53" y="2402365"/>
            <a:ext cx="3502507" cy="30253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39E60A-F542-4CD8-AC59-2AD5E6F02439}"/>
              </a:ext>
            </a:extLst>
          </p:cNvPr>
          <p:cNvSpPr txBox="1"/>
          <p:nvPr/>
        </p:nvSpPr>
        <p:spPr>
          <a:xfrm>
            <a:off x="1314853" y="2051591"/>
            <a:ext cx="2972371" cy="307777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맵 마킹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위도 경도</a:t>
            </a:r>
            <a:r>
              <a:rPr lang="en-US" altLang="ko-KR" sz="1400" b="1" dirty="0">
                <a:solidFill>
                  <a:schemeClr val="bg1"/>
                </a:solidFill>
              </a:rPr>
              <a:t>), </a:t>
            </a:r>
            <a:r>
              <a:rPr lang="ko-KR" altLang="en-US" sz="1400" b="1" dirty="0">
                <a:solidFill>
                  <a:schemeClr val="bg1"/>
                </a:solidFill>
              </a:rPr>
              <a:t>팝업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766DEC-C7EE-48EA-BF3E-E0EC78C67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075" y="3572608"/>
            <a:ext cx="3393055" cy="186512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91D7ABF-1B17-4DE8-8848-87DEC02AD38C}"/>
              </a:ext>
            </a:extLst>
          </p:cNvPr>
          <p:cNvSpPr txBox="1"/>
          <p:nvPr/>
        </p:nvSpPr>
        <p:spPr>
          <a:xfrm>
            <a:off x="5322075" y="2051591"/>
            <a:ext cx="5318377" cy="492443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검색 창 기능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200" b="1" dirty="0">
                <a:solidFill>
                  <a:schemeClr val="bg1"/>
                </a:solidFill>
              </a:rPr>
              <a:t>(</a:t>
            </a:r>
            <a:r>
              <a:rPr lang="ko-KR" altLang="en-US" sz="1200" b="1" dirty="0">
                <a:solidFill>
                  <a:schemeClr val="bg1"/>
                </a:solidFill>
              </a:rPr>
              <a:t>검색어 입력 시 자동완성</a:t>
            </a:r>
            <a:r>
              <a:rPr lang="en-US" altLang="ko-KR" sz="1200" b="1" dirty="0">
                <a:solidFill>
                  <a:schemeClr val="bg1"/>
                </a:solidFill>
              </a:rPr>
              <a:t>, BUT, </a:t>
            </a:r>
            <a:r>
              <a:rPr lang="ko-KR" altLang="en-US" sz="1200" b="1" dirty="0">
                <a:solidFill>
                  <a:schemeClr val="bg1"/>
                </a:solidFill>
              </a:rPr>
              <a:t>아직 검색 장소로 이동되지는 않음</a:t>
            </a:r>
            <a:r>
              <a:rPr lang="en-US" altLang="ko-KR" sz="1200" b="1" dirty="0">
                <a:solidFill>
                  <a:schemeClr val="bg1"/>
                </a:solidFill>
              </a:rPr>
              <a:t>)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71C394-DDE5-402B-8CE4-FCAB1F299768}"/>
              </a:ext>
            </a:extLst>
          </p:cNvPr>
          <p:cNvSpPr/>
          <p:nvPr/>
        </p:nvSpPr>
        <p:spPr>
          <a:xfrm>
            <a:off x="413525" y="981325"/>
            <a:ext cx="159655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진행 완료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EB5F0E-E3F4-4D05-BA0D-B4F9CE573F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33"/>
          <a:stretch/>
        </p:blipFill>
        <p:spPr>
          <a:xfrm>
            <a:off x="5322075" y="2505320"/>
            <a:ext cx="5318376" cy="106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9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E8F8838-742B-4BE3-8679-24B788D617FA}"/>
              </a:ext>
            </a:extLst>
          </p:cNvPr>
          <p:cNvSpPr/>
          <p:nvPr/>
        </p:nvSpPr>
        <p:spPr>
          <a:xfrm>
            <a:off x="606668" y="468948"/>
            <a:ext cx="620737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 ( Google map API / React )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39E60A-F542-4CD8-AC59-2AD5E6F02439}"/>
              </a:ext>
            </a:extLst>
          </p:cNvPr>
          <p:cNvSpPr txBox="1"/>
          <p:nvPr/>
        </p:nvSpPr>
        <p:spPr>
          <a:xfrm>
            <a:off x="606668" y="1734091"/>
            <a:ext cx="2972371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경로탐색 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도로인식 </a:t>
            </a:r>
            <a:r>
              <a:rPr lang="en-US" altLang="ko-KR" sz="1400" b="1" dirty="0">
                <a:solidFill>
                  <a:schemeClr val="bg1"/>
                </a:solidFill>
              </a:rPr>
              <a:t>API)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71C394-DDE5-402B-8CE4-FCAB1F299768}"/>
              </a:ext>
            </a:extLst>
          </p:cNvPr>
          <p:cNvSpPr/>
          <p:nvPr/>
        </p:nvSpPr>
        <p:spPr>
          <a:xfrm>
            <a:off x="413525" y="981325"/>
            <a:ext cx="159655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진행 완료</a:t>
            </a:r>
            <a:endParaRPr lang="en-US" altLang="ko-KR" b="1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EE3426-DDAB-4DFC-9E43-508C06E929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8" y="2041868"/>
            <a:ext cx="3516366" cy="41499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06D237-5D8A-45F4-809D-B16A45A497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70" y="2041868"/>
            <a:ext cx="3291745" cy="4149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990EC-9290-4D1F-AC15-391D38D47C9F}"/>
              </a:ext>
            </a:extLst>
          </p:cNvPr>
          <p:cNvSpPr txBox="1"/>
          <p:nvPr/>
        </p:nvSpPr>
        <p:spPr>
          <a:xfrm>
            <a:off x="4347670" y="1734091"/>
            <a:ext cx="2972371" cy="307777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경로탐색 후 거리 자동측정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959FE560-A47A-4237-9AF0-4B78F687587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23"/>
          <a:stretch/>
        </p:blipFill>
        <p:spPr>
          <a:xfrm>
            <a:off x="7864051" y="2469884"/>
            <a:ext cx="3616749" cy="372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C26214-EE09-4FBE-8A4B-E3B8123E8D98}"/>
              </a:ext>
            </a:extLst>
          </p:cNvPr>
          <p:cNvSpPr txBox="1"/>
          <p:nvPr/>
        </p:nvSpPr>
        <p:spPr>
          <a:xfrm>
            <a:off x="7864051" y="1734091"/>
            <a:ext cx="3616748" cy="738664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</a:rPr>
              <a:t>GPS </a:t>
            </a:r>
            <a:r>
              <a:rPr lang="ko-KR" altLang="en-US" sz="1400" b="1" dirty="0">
                <a:solidFill>
                  <a:schemeClr val="bg1"/>
                </a:solidFill>
              </a:rPr>
              <a:t>위치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추적 기능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자동화 하여 출발점이 현위치로 개발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sz="1400" b="1" dirty="0">
                <a:solidFill>
                  <a:schemeClr val="accent4"/>
                </a:solidFill>
              </a:rPr>
              <a:t>[default=</a:t>
            </a:r>
            <a:r>
              <a:rPr lang="ko-KR" altLang="en-US" sz="1400" b="1" dirty="0">
                <a:solidFill>
                  <a:schemeClr val="accent4"/>
                </a:solidFill>
              </a:rPr>
              <a:t>버튼 눌러 </a:t>
            </a:r>
            <a:r>
              <a:rPr lang="ko-KR" altLang="en-US" sz="1400" b="1" dirty="0" err="1">
                <a:solidFill>
                  <a:schemeClr val="accent4"/>
                </a:solidFill>
              </a:rPr>
              <a:t>현위치</a:t>
            </a:r>
            <a:r>
              <a:rPr lang="ko-KR" altLang="en-US" sz="1400" b="1" dirty="0">
                <a:solidFill>
                  <a:schemeClr val="accent4"/>
                </a:solidFill>
              </a:rPr>
              <a:t> 찾기</a:t>
            </a:r>
            <a:r>
              <a:rPr lang="en-US" altLang="ko-KR" sz="1400" b="1" dirty="0">
                <a:solidFill>
                  <a:schemeClr val="accent4"/>
                </a:solidFill>
              </a:rPr>
              <a:t>]</a:t>
            </a:r>
            <a:endParaRPr lang="ko-KR" altLang="en-US" sz="14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91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346</Words>
  <Application>Microsoft Office PowerPoint</Application>
  <PresentationFormat>와이드스크린</PresentationFormat>
  <Paragraphs>79</Paragraphs>
  <Slides>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Helvetica Neue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ASIA_06</cp:lastModifiedBy>
  <cp:revision>138</cp:revision>
  <dcterms:created xsi:type="dcterms:W3CDTF">2020-10-01T01:25:49Z</dcterms:created>
  <dcterms:modified xsi:type="dcterms:W3CDTF">2020-11-16T02:06:18Z</dcterms:modified>
  <cp:version/>
</cp:coreProperties>
</file>